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7" r:id="rId2"/>
    <p:sldId id="258" r:id="rId3"/>
    <p:sldId id="366" r:id="rId4"/>
    <p:sldId id="367" r:id="rId5"/>
    <p:sldId id="397" r:id="rId6"/>
    <p:sldId id="324" r:id="rId7"/>
    <p:sldId id="377" r:id="rId8"/>
    <p:sldId id="392" r:id="rId9"/>
    <p:sldId id="394" r:id="rId10"/>
    <p:sldId id="393" r:id="rId11"/>
    <p:sldId id="386" r:id="rId12"/>
    <p:sldId id="385" r:id="rId13"/>
    <p:sldId id="382" r:id="rId14"/>
    <p:sldId id="330" r:id="rId15"/>
    <p:sldId id="328" r:id="rId16"/>
    <p:sldId id="326" r:id="rId17"/>
    <p:sldId id="378" r:id="rId18"/>
    <p:sldId id="379" r:id="rId19"/>
    <p:sldId id="298" r:id="rId20"/>
    <p:sldId id="300" r:id="rId21"/>
    <p:sldId id="395" r:id="rId22"/>
    <p:sldId id="396" r:id="rId23"/>
    <p:sldId id="333" r:id="rId24"/>
    <p:sldId id="391" r:id="rId25"/>
    <p:sldId id="388" r:id="rId26"/>
    <p:sldId id="368" r:id="rId27"/>
    <p:sldId id="390" r:id="rId28"/>
    <p:sldId id="372" r:id="rId29"/>
    <p:sldId id="371" r:id="rId30"/>
    <p:sldId id="375" r:id="rId31"/>
    <p:sldId id="364" r:id="rId32"/>
    <p:sldId id="409" r:id="rId33"/>
    <p:sldId id="402" r:id="rId34"/>
    <p:sldId id="401" r:id="rId35"/>
    <p:sldId id="403" r:id="rId36"/>
    <p:sldId id="406" r:id="rId37"/>
    <p:sldId id="405" r:id="rId38"/>
    <p:sldId id="404" r:id="rId39"/>
    <p:sldId id="410" r:id="rId40"/>
    <p:sldId id="398" r:id="rId41"/>
    <p:sldId id="357" r:id="rId42"/>
    <p:sldId id="417" r:id="rId43"/>
    <p:sldId id="420" r:id="rId44"/>
    <p:sldId id="423" r:id="rId45"/>
    <p:sldId id="425" r:id="rId46"/>
    <p:sldId id="424" r:id="rId47"/>
    <p:sldId id="418" r:id="rId48"/>
    <p:sldId id="416" r:id="rId49"/>
    <p:sldId id="421" r:id="rId50"/>
    <p:sldId id="422" r:id="rId51"/>
    <p:sldId id="277" r:id="rId52"/>
  </p:sldIdLst>
  <p:sldSz cx="9144000" cy="6858000" type="screen4x3"/>
  <p:notesSz cx="6735763" cy="9866313"/>
  <p:defaultTextStyle>
    <a:defPPr>
      <a:defRPr lang="ru-RU"/>
    </a:defPPr>
    <a:lvl1pPr marL="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1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0" algn="l" defTabSz="9142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BF4F329-2C5E-412D-9B4F-8AAC4EF104DB}">
          <p14:sldIdLst>
            <p14:sldId id="257"/>
            <p14:sldId id="258"/>
            <p14:sldId id="366"/>
            <p14:sldId id="367"/>
            <p14:sldId id="397"/>
            <p14:sldId id="324"/>
            <p14:sldId id="377"/>
            <p14:sldId id="392"/>
            <p14:sldId id="394"/>
            <p14:sldId id="393"/>
            <p14:sldId id="386"/>
            <p14:sldId id="385"/>
            <p14:sldId id="382"/>
            <p14:sldId id="330"/>
            <p14:sldId id="328"/>
            <p14:sldId id="326"/>
            <p14:sldId id="378"/>
            <p14:sldId id="379"/>
            <p14:sldId id="298"/>
            <p14:sldId id="300"/>
            <p14:sldId id="395"/>
            <p14:sldId id="396"/>
            <p14:sldId id="333"/>
            <p14:sldId id="391"/>
            <p14:sldId id="388"/>
            <p14:sldId id="368"/>
            <p14:sldId id="390"/>
            <p14:sldId id="372"/>
            <p14:sldId id="371"/>
            <p14:sldId id="375"/>
            <p14:sldId id="364"/>
            <p14:sldId id="409"/>
            <p14:sldId id="402"/>
            <p14:sldId id="401"/>
            <p14:sldId id="403"/>
            <p14:sldId id="406"/>
            <p14:sldId id="405"/>
            <p14:sldId id="404"/>
            <p14:sldId id="410"/>
            <p14:sldId id="398"/>
            <p14:sldId id="357"/>
            <p14:sldId id="417"/>
            <p14:sldId id="420"/>
            <p14:sldId id="423"/>
            <p14:sldId id="425"/>
            <p14:sldId id="424"/>
            <p14:sldId id="418"/>
            <p14:sldId id="416"/>
            <p14:sldId id="421"/>
            <p14:sldId id="422"/>
          </p14:sldIdLst>
        </p14:section>
        <p14:section name="Раздел без заголовка" id="{BA7ABC76-D134-45AD-BE0C-BAC57CC415D4}">
          <p14:sldIdLst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282" y="-108"/>
      </p:cViewPr>
      <p:guideLst>
        <p:guide orient="horz" pos="2160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085BA-D51B-4E5C-8C26-DAF43FE55167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137AF-146E-4C5B-9976-B4E7C0A67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1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1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0" algn="l" defTabSz="9142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5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9F372-2FBA-4249-8FAD-788AC353FA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2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7B8B6-3F73-4696-A6EE-F2BE23EC1F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18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2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707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6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5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4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3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61A12-2679-4B7D-8EEC-FE852D107D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0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4" y="1133475"/>
            <a:ext cx="3811589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93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2D1E4-9902-4E10-BBDD-B6CFD4FA63C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58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00" indent="0">
              <a:buNone/>
              <a:defRPr sz="2000" b="1"/>
            </a:lvl2pPr>
            <a:lvl3pPr marL="913801" indent="0">
              <a:buNone/>
              <a:defRPr sz="1800" b="1"/>
            </a:lvl3pPr>
            <a:lvl4pPr marL="1370700" indent="0">
              <a:buNone/>
              <a:defRPr sz="1500" b="1"/>
            </a:lvl4pPr>
            <a:lvl5pPr marL="1827601" indent="0">
              <a:buNone/>
              <a:defRPr sz="1500" b="1"/>
            </a:lvl5pPr>
            <a:lvl6pPr marL="2284502" indent="0">
              <a:buNone/>
              <a:defRPr sz="1500" b="1"/>
            </a:lvl6pPr>
            <a:lvl7pPr marL="2741402" indent="0">
              <a:buNone/>
              <a:defRPr sz="1500" b="1"/>
            </a:lvl7pPr>
            <a:lvl8pPr marL="3198302" indent="0">
              <a:buNone/>
              <a:defRPr sz="1500" b="1"/>
            </a:lvl8pPr>
            <a:lvl9pPr marL="365520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00" indent="0">
              <a:buNone/>
              <a:defRPr sz="2000" b="1"/>
            </a:lvl2pPr>
            <a:lvl3pPr marL="913801" indent="0">
              <a:buNone/>
              <a:defRPr sz="1800" b="1"/>
            </a:lvl3pPr>
            <a:lvl4pPr marL="1370700" indent="0">
              <a:buNone/>
              <a:defRPr sz="1500" b="1"/>
            </a:lvl4pPr>
            <a:lvl5pPr marL="1827601" indent="0">
              <a:buNone/>
              <a:defRPr sz="1500" b="1"/>
            </a:lvl5pPr>
            <a:lvl6pPr marL="2284502" indent="0">
              <a:buNone/>
              <a:defRPr sz="1500" b="1"/>
            </a:lvl6pPr>
            <a:lvl7pPr marL="2741402" indent="0">
              <a:buNone/>
              <a:defRPr sz="1500" b="1"/>
            </a:lvl7pPr>
            <a:lvl8pPr marL="3198302" indent="0">
              <a:buNone/>
              <a:defRPr sz="1500" b="1"/>
            </a:lvl8pPr>
            <a:lvl9pPr marL="365520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21748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AED8-0C8D-4742-8525-5839273065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23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F604E-406D-45CD-929A-F759FF7E75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87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4EC09-CEA5-491F-8D45-18053388CCB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0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6" y="273051"/>
            <a:ext cx="30083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6" y="1435102"/>
            <a:ext cx="30083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00" indent="0">
              <a:buNone/>
              <a:defRPr sz="1200"/>
            </a:lvl2pPr>
            <a:lvl3pPr marL="913801" indent="0">
              <a:buNone/>
              <a:defRPr sz="900"/>
            </a:lvl3pPr>
            <a:lvl4pPr marL="1370700" indent="0">
              <a:buNone/>
              <a:defRPr sz="900"/>
            </a:lvl4pPr>
            <a:lvl5pPr marL="1827601" indent="0">
              <a:buNone/>
              <a:defRPr sz="900"/>
            </a:lvl5pPr>
            <a:lvl6pPr marL="2284502" indent="0">
              <a:buNone/>
              <a:defRPr sz="900"/>
            </a:lvl6pPr>
            <a:lvl7pPr marL="2741402" indent="0">
              <a:buNone/>
              <a:defRPr sz="900"/>
            </a:lvl7pPr>
            <a:lvl8pPr marL="3198302" indent="0">
              <a:buNone/>
              <a:defRPr sz="900"/>
            </a:lvl8pPr>
            <a:lvl9pPr marL="36552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09133-BE53-42A1-98F3-1F1C6414E2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08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00" indent="0">
              <a:buNone/>
              <a:defRPr sz="2800"/>
            </a:lvl2pPr>
            <a:lvl3pPr marL="913801" indent="0">
              <a:buNone/>
              <a:defRPr sz="2400"/>
            </a:lvl3pPr>
            <a:lvl4pPr marL="1370700" indent="0">
              <a:buNone/>
              <a:defRPr sz="2000"/>
            </a:lvl4pPr>
            <a:lvl5pPr marL="1827601" indent="0">
              <a:buNone/>
              <a:defRPr sz="2000"/>
            </a:lvl5pPr>
            <a:lvl6pPr marL="2284502" indent="0">
              <a:buNone/>
              <a:defRPr sz="2000"/>
            </a:lvl6pPr>
            <a:lvl7pPr marL="2741402" indent="0">
              <a:buNone/>
              <a:defRPr sz="2000"/>
            </a:lvl7pPr>
            <a:lvl8pPr marL="3198302" indent="0">
              <a:buNone/>
              <a:defRPr sz="2000"/>
            </a:lvl8pPr>
            <a:lvl9pPr marL="36552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00" indent="0">
              <a:buNone/>
              <a:defRPr sz="1200"/>
            </a:lvl2pPr>
            <a:lvl3pPr marL="913801" indent="0">
              <a:buNone/>
              <a:defRPr sz="900"/>
            </a:lvl3pPr>
            <a:lvl4pPr marL="1370700" indent="0">
              <a:buNone/>
              <a:defRPr sz="900"/>
            </a:lvl4pPr>
            <a:lvl5pPr marL="1827601" indent="0">
              <a:buNone/>
              <a:defRPr sz="900"/>
            </a:lvl5pPr>
            <a:lvl6pPr marL="2284502" indent="0">
              <a:buNone/>
              <a:defRPr sz="900"/>
            </a:lvl6pPr>
            <a:lvl7pPr marL="2741402" indent="0">
              <a:buNone/>
              <a:defRPr sz="900"/>
            </a:lvl7pPr>
            <a:lvl8pPr marL="3198302" indent="0">
              <a:buNone/>
              <a:defRPr sz="900"/>
            </a:lvl8pPr>
            <a:lvl9pPr marL="36552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E19CD-58DC-4B13-B0A9-9348D27553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8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29F8C-49FA-458F-894C-5C1FA6E1D8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6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5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5" y="195265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FC773-2BCA-4D62-A200-1F7E4D0DF2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03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49" y="275486"/>
            <a:ext cx="8230104" cy="11422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6949" y="1599155"/>
            <a:ext cx="8230104" cy="452646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6948" y="6356305"/>
            <a:ext cx="213354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719" y="6356305"/>
            <a:ext cx="289456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509" y="6356305"/>
            <a:ext cx="2133544" cy="365074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AAE5D-61E1-47D5-B5BD-C70EEFD7AB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97023"/>
      </p:ext>
    </p:extLst>
  </p:cSld>
  <p:clrMapOvr>
    <a:masterClrMapping/>
  </p:clrMapOvr>
  <p:transition spd="slow">
    <p:strip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49" y="275486"/>
            <a:ext cx="8230104" cy="11422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6949" y="1599155"/>
            <a:ext cx="8230104" cy="452646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6948" y="6356305"/>
            <a:ext cx="213354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719" y="6356305"/>
            <a:ext cx="289456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509" y="6356305"/>
            <a:ext cx="2133544" cy="365074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94FFE8-012F-4883-B56F-F377CDE56D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91673"/>
      </p:ext>
    </p:extLst>
  </p:cSld>
  <p:clrMapOvr>
    <a:masterClrMapping/>
  </p:clrMapOvr>
  <p:transition spd="slow">
    <p:strip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49" y="275486"/>
            <a:ext cx="8230104" cy="11422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6949" y="1599155"/>
            <a:ext cx="8230104" cy="452646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6948" y="6356305"/>
            <a:ext cx="213354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719" y="6356305"/>
            <a:ext cx="2894564" cy="3650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509" y="6356305"/>
            <a:ext cx="2133544" cy="365074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9FDF96-A493-4D13-B7E8-3B4856EB23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55781"/>
      </p:ext>
    </p:extLst>
  </p:cSld>
  <p:clrMapOvr>
    <a:masterClrMapping/>
  </p:clrMapOvr>
  <p:transition spd="slow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6949" y="275486"/>
            <a:ext cx="8230104" cy="114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6949" y="1599155"/>
            <a:ext cx="8230104" cy="452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6948" y="6356305"/>
            <a:ext cx="2133544" cy="365074"/>
          </a:xfrm>
          <a:prstGeom prst="rect">
            <a:avLst/>
          </a:prstGeom>
        </p:spPr>
        <p:txBody>
          <a:bodyPr vert="horz" lIns="91381" tIns="45690" rIns="91381" bIns="456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719" y="6356305"/>
            <a:ext cx="2894564" cy="365074"/>
          </a:xfrm>
          <a:prstGeom prst="rect">
            <a:avLst/>
          </a:prstGeom>
        </p:spPr>
        <p:txBody>
          <a:bodyPr vert="horz" lIns="91381" tIns="45690" rIns="91381" bIns="456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509" y="6356305"/>
            <a:ext cx="2133544" cy="365074"/>
          </a:xfrm>
          <a:prstGeom prst="rect">
            <a:avLst/>
          </a:prstGeom>
        </p:spPr>
        <p:txBody>
          <a:bodyPr vert="horz" lIns="91381" tIns="45690" rIns="91381" bIns="456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5775F45-5EE6-41BA-9D4C-0F8602C35ACC}" type="slidenum">
              <a:rPr lang="ru-RU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6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slow">
    <p:strips/>
  </p:transition>
  <p:txStyles>
    <p:titleStyle>
      <a:lvl1pPr algn="ctr" defTabSz="912454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4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541828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1083655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625483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2167311" algn="ctr" defTabSz="9124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405" indent="-342405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250" indent="-284084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8" indent="-227643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44" indent="-227643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430" indent="-227643" algn="l" defTabSz="91245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952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51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53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52" indent="-228451" algn="l" defTabSz="9138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0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01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0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01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02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02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02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00" algn="l" defTabSz="9138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6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95.jpeg"/><Relationship Id="rId5" Type="http://schemas.openxmlformats.org/officeDocument/2006/relationships/image" Target="../media/image75.jpeg"/><Relationship Id="rId4" Type="http://schemas.openxmlformats.org/officeDocument/2006/relationships/image" Target="../media/image9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89.jpeg"/><Relationship Id="rId4" Type="http://schemas.openxmlformats.org/officeDocument/2006/relationships/image" Target="../media/image9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472" y="301085"/>
            <a:ext cx="5135026" cy="3178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810142" y="6172650"/>
            <a:ext cx="1523720" cy="685352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19.03.2019</a:t>
            </a:r>
            <a:endParaRPr lang="ru-RU" altLang="ru-RU" sz="1800" b="1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104913" y="2642863"/>
            <a:ext cx="8915525" cy="2589108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3000" b="1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ходе реализации </a:t>
            </a: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Плана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</a:t>
            </a: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профилактике </a:t>
            </a:r>
            <a:endParaRPr lang="ru-RU" altLang="ru-RU" sz="30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заболеваний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асоциальных явлений;</a:t>
            </a: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формированию </a:t>
            </a:r>
            <a:r>
              <a:rPr lang="ru-RU" altLang="ru-RU" sz="3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мотиваций </a:t>
            </a:r>
            <a:endParaRPr lang="ru-RU" altLang="ru-RU" sz="30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ЗОЖ  по итогам 2018  года</a:t>
            </a:r>
            <a:endParaRPr lang="ru-RU" altLang="ru-RU" sz="3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3000" b="1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75600" y="5305883"/>
            <a:ext cx="8839927" cy="35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3" tIns="45696" rIns="91393" bIns="45696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ru-RU" altLang="ru-RU" sz="21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ЦСР</a:t>
            </a:r>
            <a:endParaRPr lang="ru-RU" altLang="ru-RU" sz="21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57" name="TextBox 1"/>
          <p:cNvSpPr txBox="1">
            <a:spLocks noChangeArrowheads="1"/>
          </p:cNvSpPr>
          <p:nvPr/>
        </p:nvSpPr>
        <p:spPr bwMode="auto">
          <a:xfrm>
            <a:off x="1970590" y="3937417"/>
            <a:ext cx="218826" cy="38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206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74" y="584569"/>
            <a:ext cx="2683750" cy="972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84010" y="5880262"/>
            <a:ext cx="2731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докладчик </a:t>
            </a:r>
            <a:r>
              <a:rPr lang="ru-RU" sz="1600" dirty="0"/>
              <a:t>– Татаринова </a:t>
            </a:r>
            <a:r>
              <a:rPr lang="ru-RU" sz="1600" dirty="0" smtClean="0"/>
              <a:t>О.Л.</a:t>
            </a:r>
          </a:p>
          <a:p>
            <a:r>
              <a:rPr lang="ru-RU" sz="1600" dirty="0" err="1" smtClean="0"/>
              <a:t>тьютор</a:t>
            </a:r>
            <a:r>
              <a:rPr lang="ru-RU" sz="1600" dirty="0" smtClean="0"/>
              <a:t> </a:t>
            </a:r>
            <a:r>
              <a:rPr lang="ru-RU" sz="1600" dirty="0"/>
              <a:t>ЦСР</a:t>
            </a:r>
          </a:p>
        </p:txBody>
      </p:sp>
    </p:spTree>
    <p:extLst>
      <p:ext uri="{BB962C8B-B14F-4D97-AF65-F5344CB8AC3E}">
        <p14:creationId xmlns:p14="http://schemas.microsoft.com/office/powerpoint/2010/main" val="4255039963"/>
      </p:ext>
    </p:extLst>
  </p:cSld>
  <p:clrMapOvr>
    <a:masterClrMapping/>
  </p:clrMapOvr>
  <p:transition spd="slow" advTm="536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2325241"/>
            <a:ext cx="7127292" cy="374114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Разработка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и издание информационно-просветительских материалов, плакатов, буклетов; размещение их на стендах ЗОЖ в студенческих общежитиях; размещение на электронных ресурсах (корпоративный портал; сайт ТПУ); работа в ВК по направлениям деятельности. </a:t>
            </a:r>
            <a:endParaRPr lang="ru-RU" altLang="ru-RU" sz="18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Организация и проведение тематических обучающих семинаров, круглых столов; дискуссионных площадок по направлениям деятельности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Часы куратора на тему «Мое здоровье. Рецепт долголетия» в рамках Программы адаптации первокурсников к межвузовской среде.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9" y="620688"/>
            <a:ext cx="7127292" cy="109426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Информационно-просветительская деятельность</a:t>
            </a:r>
            <a:endParaRPr lang="ru-RU" altLang="ru-RU" sz="32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381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52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atarinova\Desktop\I-zJcTg0K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35060"/>
            <a:ext cx="5147970" cy="385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atarinova\Desktop\lhC-B50Hs7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5922"/>
            <a:ext cx="4913098" cy="387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233264" y="5085184"/>
            <a:ext cx="331236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12 в общежитиях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 в НТБ ТПУ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 bwMode="auto">
          <a:xfrm>
            <a:off x="5508104" y="764704"/>
            <a:ext cx="3312368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Тематическое </a:t>
            </a:r>
            <a:r>
              <a:rPr lang="ru-RU" sz="2800" dirty="0" smtClean="0">
                <a:solidFill>
                  <a:srgbClr val="FF0000"/>
                </a:solidFill>
              </a:rPr>
              <a:t>оформление Уголков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4127031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atarinova\Documents\Татаринова\2018\весна\2 ЗОЖ\6...ВузЭкоФест\фестиваль Зеленые дни в ТПУ\доки\1AjFWDsRU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6632"/>
            <a:ext cx="3107017" cy="38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9" name="Picture 15" descr="C:\Users\tatarinova\Documents\Восстановленные\+ весна 2018\наклейки\наклейки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C:\Users\tatarinova\Desktop\yW1K7Z4erpk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30" y="162780"/>
            <a:ext cx="2763981" cy="3338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tatarinova\Desktop\nkjh9tNtMIQ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42" y="176226"/>
            <a:ext cx="2543046" cy="346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0" name="Picture 16" descr="C:\Users\tatarinova\Desktop\рабочая\СтЖ\печать\B2ppEOG4XoQ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r="5125"/>
          <a:stretch/>
        </p:blipFill>
        <p:spPr bwMode="auto">
          <a:xfrm>
            <a:off x="179512" y="3789040"/>
            <a:ext cx="5508000" cy="287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914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tatarinova\Desktop\ZvKTxQKPZz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0480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atarinova\Desktop\рабочая\финансы\Марафон печатка 2018 19\печатка открытие 16дек18\MARAFON_ZDOROV_Y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67" y="202123"/>
            <a:ext cx="3215492" cy="321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tatarinova\Desktop\рабочая\финансы\печатка Декада по наркомании\Всемирный день борьбы с туберкулёзом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418" y="1556792"/>
            <a:ext cx="3318433" cy="331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tatarinova\Desktop\рабочая\финансы\печатка Декада по наркомании\кружка_стиль  жизни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022" y="4581128"/>
            <a:ext cx="4337122" cy="206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tatarinova\Desktop\рабочая\финансы\Марафон печатка 2018 19\печатка Универсиада 2март19\утвержденный ТПУ_банне 3000х2000мм_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67" y="3926160"/>
            <a:ext cx="4114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454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2820922"/>
            <a:ext cx="7127292" cy="3248701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altLang="ru-RU" sz="16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Декада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профилактики клещевого энцефалита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-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150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Декада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профилактики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ВИЧ/СПИДа -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1886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Декада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профилактики репродуктивного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здоровья -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560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Организация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медицинского обследования студентов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рамках двустороннего соглашения с ОКБ «Проверь свое здоровье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» -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148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</a:t>
            </a:r>
            <a:endParaRPr lang="ru-RU" altLang="ru-RU" sz="18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altLang="ru-RU" sz="16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Общий охват – 2744 человека</a:t>
            </a: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9" y="620688"/>
            <a:ext cx="7127292" cy="109426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Профилактика заболеваний в студенческой среде</a:t>
            </a:r>
            <a:endParaRPr lang="ru-RU" altLang="ru-RU" sz="32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26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tatarinova\Desktop\фоты на отчет\клещ\-qOSv7-luX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30" y="2420888"/>
            <a:ext cx="5535104" cy="425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tatarinova\Desktop\фоты на отчет\клещ\GKwszZ1748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8"/>
          <a:stretch/>
        </p:blipFill>
        <p:spPr bwMode="auto">
          <a:xfrm>
            <a:off x="4283968" y="224999"/>
            <a:ext cx="4578101" cy="391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217730" y="620688"/>
            <a:ext cx="3810831" cy="1426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Профилактика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клещевого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энцефалита» 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5996955" y="4869160"/>
            <a:ext cx="286511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Лекции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150 чел.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5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5292080" y="840393"/>
            <a:ext cx="3528392" cy="237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 smtClean="0">
                <a:solidFill>
                  <a:srgbClr val="FF0000"/>
                </a:solidFill>
              </a:rPr>
              <a:t>кция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Не зависеть – ради жизни</a:t>
            </a:r>
            <a:r>
              <a:rPr lang="ru-RU" sz="2800" dirty="0" smtClean="0">
                <a:solidFill>
                  <a:srgbClr val="FF0000"/>
                </a:solidFill>
              </a:rPr>
              <a:t>!»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132 чел.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123" name="Picture 3" descr="C:\Users\tatarinova\Desktop\фоты на отчет\акция в НТБ 17мая18\KGViJtc2GH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608512" cy="307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tatarinova\Desktop\фоты на отчет\акция в НТБ 17мая18\vYQxvBzO2a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31" y="3655843"/>
            <a:ext cx="4519393" cy="301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tatarinova\Desktop\фоты на отчет\акция в НТБ 17мая18\4DYATLmu0M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21578"/>
            <a:ext cx="3887968" cy="301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931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5724128" y="1052736"/>
            <a:ext cx="352839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Всероссийская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акция </a:t>
            </a:r>
          </a:p>
        </p:txBody>
      </p:sp>
      <p:pic>
        <p:nvPicPr>
          <p:cNvPr id="9219" name="Picture 3" descr="C:\Users\tatarinova\Desktop\SRtCwsV9TL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544616" cy="415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tatarinova\Desktop\DTPXAwJWl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440" y="3068960"/>
            <a:ext cx="4841554" cy="363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225987" y="4869160"/>
            <a:ext cx="3528392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«Стоп ВИЧ/СПИД!»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95 чел.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224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107504" y="4349877"/>
            <a:ext cx="2520279" cy="211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Всероссийская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акция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«Россия, тестируйся!»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171" name="Picture 3" descr="C:\Users\tatarinova\Desktop\рабочая\ПРОЕКТЫ\СТОП ВИЧСПИД\6 Всеросийская акция ВИЧ СПИД 2018\ВИЧ отчет\7AwH4AAZ82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5513809" cy="386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tatarinova\Desktop\рабочая\ПРОЕКТЫ\СТОП ВИЧСПИД\6 Всеросийская акция ВИЧ СПИД 2018\ВИЧ отчет\7K4A36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2924944"/>
            <a:ext cx="5850505" cy="375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3"/>
          <p:cNvSpPr txBox="1">
            <a:spLocks/>
          </p:cNvSpPr>
          <p:nvPr/>
        </p:nvSpPr>
        <p:spPr bwMode="auto">
          <a:xfrm>
            <a:off x="5868144" y="592923"/>
            <a:ext cx="3096344" cy="211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1153 чел. прошли бесплатное анонимное тестирование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на ВИЧ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151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4860032" y="404664"/>
            <a:ext cx="4121696" cy="213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Школа </a:t>
            </a:r>
            <a:r>
              <a:rPr lang="ru-RU" sz="2800" dirty="0" smtClean="0">
                <a:solidFill>
                  <a:srgbClr val="FF0000"/>
                </a:solidFill>
              </a:rPr>
              <a:t>Волонтеров</a:t>
            </a:r>
          </a:p>
          <a:p>
            <a:pPr algn="ctr"/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56 чел.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" name="Picture 2" descr="C:\Users\tatarinova\Desktop\фоты на отчет\школа волонтеров\4SHGbPnZbc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39816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tatarinova\Desktop\рабочая\ПРОЕКТЫ\СТОП ВИЧСПИД\6 Всеросийская акция ВИЧ СПИД 2018\ВИЧ отчет\NdD_xayPwS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026" y="2780928"/>
            <a:ext cx="6611702" cy="38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706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tatarinova\Desktop\фоты на отчет\итоги Декады ВИЧ СПИД\SEsu5yi3kt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7"/>
          <a:stretch/>
        </p:blipFill>
        <p:spPr bwMode="auto">
          <a:xfrm>
            <a:off x="3455876" y="101757"/>
            <a:ext cx="2592288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35496" y="3212976"/>
            <a:ext cx="878497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FF0000"/>
                </a:solidFill>
              </a:rPr>
              <a:t>Флешмоб</a:t>
            </a:r>
            <a:r>
              <a:rPr lang="ru-RU" sz="2800" dirty="0" smtClean="0">
                <a:solidFill>
                  <a:srgbClr val="FF0000"/>
                </a:solidFill>
              </a:rPr>
              <a:t> с </a:t>
            </a:r>
            <a:r>
              <a:rPr lang="ru-RU" sz="2800" dirty="0" err="1">
                <a:solidFill>
                  <a:srgbClr val="FF0000"/>
                </a:solidFill>
              </a:rPr>
              <a:t>хэштегами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акции - 200 чел.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195" name="Picture 3" descr="C:\Users\tatarinova\Desktop\фоты на отчет\итоги Декады ВИЧ СПИД\3wOuzoON4v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452" y="4298213"/>
            <a:ext cx="180020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tatarinova\Desktop\фоты на отчет\итоги Декады ВИЧ СПИД\Lu7sKJtZPOI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6" b="9670"/>
          <a:stretch/>
        </p:blipFill>
        <p:spPr bwMode="auto">
          <a:xfrm>
            <a:off x="2555776" y="4293368"/>
            <a:ext cx="2425091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tatarinova\Desktop\фоты на отчет\итоги Декады ВИЧ СПИД\UySAyqMTvU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88" y="116632"/>
            <a:ext cx="280776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tatarinova\Desktop\фоты на отчет\акция в НТБ 17мая18\161gJ0nOGCQ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855"/>
          <a:stretch/>
        </p:blipFill>
        <p:spPr bwMode="auto">
          <a:xfrm>
            <a:off x="5142704" y="4329360"/>
            <a:ext cx="1810919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tatarinova\Desktop\фоты на отчет\акция в НТБ 17мая18\GveMkuHgay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55327"/>
            <a:ext cx="2104207" cy="248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C:\Users\tatarinova\Documents\Восстановленные\осень 2017\Декада по ВИЧ СПИД\итоги Декады ВИЧ СПИД\_UovE3hrX6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666"/>
          <a:stretch/>
        </p:blipFill>
        <p:spPr bwMode="auto">
          <a:xfrm>
            <a:off x="82702" y="116632"/>
            <a:ext cx="3275856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C:\Users\tatarinova\Documents\Восстановленные\осень 2017\Декада по ВИЧ СПИД\22-30.11.17...экспресс-тестирование\xlLWn2iInFk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84987"/>
            <a:ext cx="2083455" cy="189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7" name="Picture 15" descr="C:\Users\tatarinova\Documents\Восстановленные\осень 2017\Декада по ВИЧ СПИД\итоги Декады ВИЧ СПИД\6lTeCSJp8xI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267" y="2132856"/>
            <a:ext cx="2384222" cy="200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29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4932040" y="4581128"/>
            <a:ext cx="4032448" cy="176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Всемирный День борьбы со </a:t>
            </a:r>
            <a:r>
              <a:rPr lang="ru-RU" sz="2800" dirty="0" smtClean="0">
                <a:solidFill>
                  <a:srgbClr val="FF0000"/>
                </a:solidFill>
              </a:rPr>
              <a:t>СПИДом 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250 чел.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171" name="Picture 3" descr="C:\Users\tatarinova\Desktop\фоты на отчет\итоги Декады ВИЧ СПИД\Bt6rCzA_NZ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8953"/>
            <a:ext cx="4002423" cy="300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tatarinova\Desktop\фоты на отчет\итоги Декады ВИЧ СПИД\oiPkQestEg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8952"/>
            <a:ext cx="4501846" cy="300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tatarinova\Desktop\фоты на отчет\итоги Декады ВИЧ СПИД\aDSJvTywC-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4" y="3696904"/>
            <a:ext cx="4482676" cy="298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647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atarinova\Desktop\рабочая\ПРОЕКТЫ\АДАПТАЦИЯ ПЕРВОКУРСНИКОВ\1 Декада репр. здор 11-20сент18\отчет\u0PpUlUaIW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7" y="235012"/>
            <a:ext cx="6020080" cy="333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6150429" y="620688"/>
            <a:ext cx="288606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Декада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профилактики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репродуктивного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здоровья </a:t>
            </a:r>
          </a:p>
        </p:txBody>
      </p:sp>
      <p:pic>
        <p:nvPicPr>
          <p:cNvPr id="8194" name="Picture 2" descr="C:\Users\tatarinova\Desktop\фоты на отчет\лекции репродуктивка\1-y2ptY04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2081321" y="9088778"/>
            <a:ext cx="6383249" cy="438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atarinova\Desktop\рабочая\ПРОЕКТЫ\АДАПТАЦИЯ ПЕРВОКУРСНИКОВ\1 Декада репр. здор 11-20сент18\отчет\LEoT4HMjHI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59" y="2924944"/>
            <a:ext cx="6604225" cy="371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121537" y="3789040"/>
            <a:ext cx="229329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Беседы «Разговор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по душам»</a:t>
            </a:r>
          </a:p>
          <a:p>
            <a:pPr algn="ctr"/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560 чел.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38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3"/>
          <p:cNvSpPr txBox="1">
            <a:spLocks/>
          </p:cNvSpPr>
          <p:nvPr/>
        </p:nvSpPr>
        <p:spPr bwMode="auto">
          <a:xfrm>
            <a:off x="71500" y="5670574"/>
            <a:ext cx="4536504" cy="85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48" name="Picture 8" descr="C:\Users\tatarinova\Documents\Восстановленные\весна 2017\2...проф. мероприятия...16-17\07.04-31.05.17...Дни Здоровья ТПУ\10...скрининг...ОКБ... 17-19.05.17\отчет...скрининг\20170517_1013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29" y="332656"/>
            <a:ext cx="4627315" cy="35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tatarinova\Documents\Восстановленные\весна 2017\2...проф. мероприятия...16-17\07.04-31.05.17...Дни Здоровья ТПУ\10...скрининг...ОКБ... 17-19.05.17\отчет...скрининг\20170517_1512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191" y="2924944"/>
            <a:ext cx="5358369" cy="36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73160" y="332656"/>
            <a:ext cx="3600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Комплексное</a:t>
            </a: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едицинское  </a:t>
            </a: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обследование </a:t>
            </a: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студентов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7263" y="4221088"/>
            <a:ext cx="30185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«Убедись, что ты здоров!» </a:t>
            </a: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lvl="0" algn="ctr" defTabSz="912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148 чел.</a:t>
            </a:r>
            <a:endParaRPr lang="ru-RU" sz="2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3421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207638" y="3313363"/>
            <a:ext cx="7127292" cy="2756258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altLang="ru-RU" sz="1800" b="1" dirty="0" smtClean="0"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Декада </a:t>
            </a:r>
            <a:r>
              <a:rPr lang="ru-RU" altLang="ru-RU" sz="1800" b="1" dirty="0">
                <a:latin typeface="Arial" charset="0"/>
                <a:cs typeface="Arial" charset="0"/>
              </a:rPr>
              <a:t>профилактики </a:t>
            </a:r>
            <a:r>
              <a:rPr lang="ru-RU" altLang="ru-RU" sz="1800" b="1" dirty="0" smtClean="0">
                <a:latin typeface="Arial" charset="0"/>
                <a:cs typeface="Arial" charset="0"/>
              </a:rPr>
              <a:t>наркомании –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142</a:t>
            </a:r>
            <a:r>
              <a:rPr lang="ru-RU" altLang="ru-RU" sz="1800" b="1" dirty="0" smtClean="0">
                <a:latin typeface="Arial" charset="0"/>
                <a:cs typeface="Arial" charset="0"/>
              </a:rPr>
              <a:t> чел.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Декада </a:t>
            </a:r>
            <a:r>
              <a:rPr lang="ru-RU" altLang="ru-RU" sz="1800" b="1" dirty="0">
                <a:latin typeface="Arial" charset="0"/>
                <a:cs typeface="Arial" charset="0"/>
              </a:rPr>
              <a:t>профилактики алкоголизма </a:t>
            </a:r>
            <a:r>
              <a:rPr lang="ru-RU" altLang="ru-RU" sz="1800" b="1" dirty="0" smtClean="0">
                <a:latin typeface="Arial" charset="0"/>
                <a:cs typeface="Arial" charset="0"/>
              </a:rPr>
              <a:t>–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366 </a:t>
            </a:r>
            <a:r>
              <a:rPr lang="ru-RU" altLang="ru-RU" sz="1800" b="1" dirty="0" smtClean="0">
                <a:latin typeface="Arial" charset="0"/>
                <a:cs typeface="Arial" charset="0"/>
              </a:rPr>
              <a:t>чел.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Декада </a:t>
            </a:r>
            <a:r>
              <a:rPr lang="ru-RU" altLang="ru-RU" sz="1800" b="1" dirty="0">
                <a:latin typeface="Arial" charset="0"/>
                <a:cs typeface="Arial" charset="0"/>
              </a:rPr>
              <a:t>отказа от </a:t>
            </a:r>
            <a:r>
              <a:rPr lang="ru-RU" altLang="ru-RU" sz="1800" b="1" dirty="0" smtClean="0">
                <a:latin typeface="Arial" charset="0"/>
                <a:cs typeface="Arial" charset="0"/>
              </a:rPr>
              <a:t>курения –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374 </a:t>
            </a:r>
            <a:r>
              <a:rPr lang="ru-RU" altLang="ru-RU" sz="1800" b="1" dirty="0" smtClean="0">
                <a:latin typeface="Arial" charset="0"/>
                <a:cs typeface="Arial" charset="0"/>
              </a:rPr>
              <a:t>чел.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День открытых дверей студенческих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клубов </a:t>
            </a:r>
            <a:r>
              <a:rPr lang="ru-RU" altLang="ru-RU" sz="1800" b="1" dirty="0">
                <a:latin typeface="Arial" charset="0"/>
                <a:cs typeface="Arial" charset="0"/>
              </a:rPr>
              <a:t>–</a:t>
            </a:r>
            <a:r>
              <a:rPr lang="ru-RU" altLang="ru-RU" sz="1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400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 </a:t>
            </a:r>
            <a:endParaRPr lang="ru-RU" altLang="ru-RU" sz="18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День открытых дверей ВО «Стиль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Жизни» </a:t>
            </a:r>
            <a:r>
              <a:rPr lang="ru-RU" altLang="ru-RU" sz="1800" b="1" dirty="0">
                <a:latin typeface="Arial" charset="0"/>
                <a:cs typeface="Arial" charset="0"/>
              </a:rPr>
              <a:t>–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45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чел.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b="1" dirty="0" smtClean="0"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Общий охват – 1327 человек</a:t>
            </a: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9" y="260648"/>
            <a:ext cx="7127292" cy="109426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Профилактика асоциальных явлений в студенческой среде</a:t>
            </a:r>
            <a:endParaRPr lang="ru-RU" altLang="ru-RU" sz="32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7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9512" y="5229200"/>
            <a:ext cx="3554264" cy="8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«</a:t>
            </a:r>
            <a:r>
              <a:rPr lang="ru-RU" sz="2800" dirty="0">
                <a:solidFill>
                  <a:srgbClr val="FF0000"/>
                </a:solidFill>
              </a:rPr>
              <a:t>Наркотикам – нет</a:t>
            </a:r>
            <a:r>
              <a:rPr lang="ru-RU" sz="2800" dirty="0" smtClean="0">
                <a:solidFill>
                  <a:srgbClr val="FF0000"/>
                </a:solidFill>
              </a:rPr>
              <a:t>!» 100 чел.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104" name="Picture 8" descr="C:\Users\tatarinova\Desktop\акция 15.03.2018\Gp8xtNU9--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9" y="260648"/>
            <a:ext cx="5477810" cy="37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5763257" y="980728"/>
            <a:ext cx="334524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Антинаркотическая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акция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099" name="Picture 3" descr="C:\Users\tatarinova\Desktop\акция 15.03.2018\C7W4MBXEB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6952"/>
            <a:ext cx="4814236" cy="3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618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atarinova\Desktop\диспут 23032018\отчет Диспут\REEYVk9On9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0648"/>
            <a:ext cx="5029329" cy="415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tatarinova\Desktop\диспут 23032018\отчет Диспут\82fQm1kvWF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" b="6119"/>
          <a:stretch>
            <a:fillRect/>
          </a:stretch>
        </p:blipFill>
        <p:spPr bwMode="auto">
          <a:xfrm>
            <a:off x="3491880" y="2564904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Заголовок 3"/>
          <p:cNvSpPr txBox="1">
            <a:spLocks/>
          </p:cNvSpPr>
          <p:nvPr/>
        </p:nvSpPr>
        <p:spPr bwMode="auto">
          <a:xfrm>
            <a:off x="35496" y="4221088"/>
            <a:ext cx="345638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Наркомания: болезнь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или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преступление?»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 bwMode="auto">
          <a:xfrm>
            <a:off x="6023148" y="692696"/>
            <a:ext cx="258130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Диспут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42 чел.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96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atarinova\Desktop\рабочая\ПРОЕКТЫ\АДАПТАЦИЯ ПЕРВОКУРСНИКОВ\2 Декада профилактики алкоголизма 8-12окт18\алкашка палатки\IMG_20181011_1821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030" y="139191"/>
            <a:ext cx="5472608" cy="399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107504" y="44624"/>
            <a:ext cx="3096344" cy="187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Декада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профилактики </a:t>
            </a:r>
            <a:r>
              <a:rPr lang="ru-RU" sz="2800" dirty="0">
                <a:solidFill>
                  <a:srgbClr val="FF0000"/>
                </a:solidFill>
              </a:rPr>
              <a:t>алкоголизма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5868144" y="3789040"/>
            <a:ext cx="3312368" cy="269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Информационные 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п</a:t>
            </a:r>
            <a:r>
              <a:rPr lang="ru-RU" sz="2800" dirty="0" smtClean="0">
                <a:solidFill>
                  <a:srgbClr val="FF0000"/>
                </a:solidFill>
              </a:rPr>
              <a:t>алатки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366 чел</a:t>
            </a:r>
            <a:r>
              <a:rPr lang="ru-RU" sz="2800" dirty="0" smtClean="0">
                <a:solidFill>
                  <a:srgbClr val="FF0000"/>
                </a:solidFill>
              </a:rPr>
              <a:t>.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tatarinova\Desktop\рабочая\ПРОЕКТЫ\АДАПТАЦИЯ ПЕРВОКУРСНИКОВ\2 Декада профилактики алкоголизма 8-12окт18\алкашка палатки\IMG_20181011_1807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96" y="2492896"/>
            <a:ext cx="570823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1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6084168" y="764704"/>
            <a:ext cx="302433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Декада </a:t>
            </a:r>
            <a:r>
              <a:rPr lang="ru-RU" sz="2800" dirty="0">
                <a:solidFill>
                  <a:srgbClr val="FF0000"/>
                </a:solidFill>
              </a:rPr>
              <a:t>по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профилактике </a:t>
            </a:r>
          </a:p>
          <a:p>
            <a:pPr algn="ctr"/>
            <a:r>
              <a:rPr lang="ru-RU" sz="2800" dirty="0" err="1" smtClean="0">
                <a:solidFill>
                  <a:srgbClr val="FF0000"/>
                </a:solidFill>
              </a:rPr>
              <a:t>табакокурения</a:t>
            </a:r>
            <a:endParaRPr lang="ru-RU" sz="2800" dirty="0" smtClean="0">
              <a:solidFill>
                <a:srgbClr val="FF0000"/>
              </a:solidFill>
            </a:endParaRPr>
          </a:p>
        </p:txBody>
      </p:sp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239434" y="4725144"/>
            <a:ext cx="3252446" cy="191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Информационные 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п</a:t>
            </a:r>
            <a:r>
              <a:rPr lang="ru-RU" sz="2800" dirty="0" smtClean="0">
                <a:solidFill>
                  <a:srgbClr val="FF0000"/>
                </a:solidFill>
              </a:rPr>
              <a:t>алатки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374 </a:t>
            </a:r>
            <a:r>
              <a:rPr lang="ru-RU" sz="2800" dirty="0">
                <a:solidFill>
                  <a:srgbClr val="FF0000"/>
                </a:solidFill>
              </a:rPr>
              <a:t>чел</a:t>
            </a:r>
            <a:r>
              <a:rPr lang="ru-RU" sz="2800" dirty="0" smtClean="0">
                <a:solidFill>
                  <a:srgbClr val="FF0000"/>
                </a:solidFill>
              </a:rPr>
              <a:t>.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6" name="Picture 4" descr="C:\Users\tatarinova\Desktop\-6GlQescm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80" y="188640"/>
            <a:ext cx="590290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tatarinova\Desktop\dqOwyY6jQk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374" y="3429000"/>
            <a:ext cx="547075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03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5367306" y="1052736"/>
            <a:ext cx="3741198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День открытых дверей клубов ТПУ</a:t>
            </a:r>
          </a:p>
          <a:p>
            <a:pPr algn="ctr"/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400 чел.</a:t>
            </a:r>
          </a:p>
        </p:txBody>
      </p:sp>
      <p:pic>
        <p:nvPicPr>
          <p:cNvPr id="1026" name="Picture 2" descr="C:\Users\tatarinova\Desktop\рабочая\ВОЛОНТЕРИМ)\ДОД  сент18\ДОД клубов 17сент18\ДОД клубов отчет на портал\dvDRdnZ3vv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7978"/>
            <a:ext cx="5187794" cy="344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atarinova\Desktop\рабочая\ВОЛОНТЕРИМ)\ДОД  сент18\ДОД клубов 17сент18\ДОД клубов отчет на портал\F_CWYpHOkt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4165830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atarinova\Desktop\рабочая\ВОЛОНТЕРИМ)\ДОД  сент18\ДОД клубов 17сент18\ДОД клубов отчет на портал\1Dx4Vo68DS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184" y="3861048"/>
            <a:ext cx="4191874" cy="279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49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5580112" y="692696"/>
            <a:ext cx="345638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День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открытых дверей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ВО «Стиль Жизни»</a:t>
            </a:r>
          </a:p>
          <a:p>
            <a:pPr algn="ctr"/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45 чел.</a:t>
            </a:r>
          </a:p>
        </p:txBody>
      </p:sp>
      <p:pic>
        <p:nvPicPr>
          <p:cNvPr id="2051" name="Picture 3" descr="C:\Users\tatarinova\Desktop\рабочая\ВОЛОНТЕРИМ)\ДОД  сент18\ДОД СтЖ 24сент18\анонс\w70rKvpcsr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90" y="4005064"/>
            <a:ext cx="400975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atarinova\Desktop\VXef7wbQo7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26" y="188639"/>
            <a:ext cx="5456594" cy="36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tatarinova\Desktop\1-OHqKvpaB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50232"/>
            <a:ext cx="4680520" cy="311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58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78489" y="2143812"/>
            <a:ext cx="7127292" cy="3925809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«Марафон </a:t>
            </a: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здоровья ТПУ –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2018» –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530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 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      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      а.  «Сибирские </a:t>
            </a: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забавы в ТПУ»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200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чел.,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      б. «Навстречу универсиаде» – более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100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      в. «Осенний марафон»  –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230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2.   «Дни </a:t>
            </a: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здоровья в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ТПУ-2018» </a:t>
            </a: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–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564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чел.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200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Общий охват – 1094 чел.</a:t>
            </a: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60182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Формирование мотиваций к ЗОЖ</a:t>
            </a: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8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atarinova\Desktop\фоты на отчет\отчет по кроссу\_g87iKgW0U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12914"/>
          <a:stretch/>
        </p:blipFill>
        <p:spPr bwMode="auto">
          <a:xfrm>
            <a:off x="468040" y="116631"/>
            <a:ext cx="4680024" cy="358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atarinova\Desktop\фоты на отчет\отчет по кроссу\4_zd8qOF7m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t="-5697" r="6582" b="5697"/>
          <a:stretch/>
        </p:blipFill>
        <p:spPr bwMode="auto">
          <a:xfrm>
            <a:off x="4149351" y="2924944"/>
            <a:ext cx="4815137" cy="38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atarinova\Desktop\фоты на отчет\отчет по кроссу\wniCuovJ52U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4" t="-1389" r="6763" b="-4167"/>
          <a:stretch/>
        </p:blipFill>
        <p:spPr bwMode="auto">
          <a:xfrm>
            <a:off x="179512" y="3582343"/>
            <a:ext cx="3826224" cy="323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6012160" y="404664"/>
            <a:ext cx="2781450" cy="210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Лыжный </a:t>
            </a:r>
            <a:r>
              <a:rPr lang="ru-RU" sz="2800" dirty="0" smtClean="0">
                <a:solidFill>
                  <a:srgbClr val="FF0000"/>
                </a:solidFill>
              </a:rPr>
              <a:t>кросс «Сибирские </a:t>
            </a:r>
            <a:r>
              <a:rPr lang="ru-RU" sz="2800" dirty="0">
                <a:solidFill>
                  <a:srgbClr val="FF0000"/>
                </a:solidFill>
              </a:rPr>
              <a:t>забавы в ТПУ</a:t>
            </a:r>
            <a:r>
              <a:rPr lang="ru-RU" sz="2800" dirty="0" smtClean="0">
                <a:solidFill>
                  <a:srgbClr val="FF0000"/>
                </a:solidFill>
              </a:rPr>
              <a:t>» - 200 чел.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188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atarinova\Desktop\IMG_20181216_1314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0680"/>
            <a:ext cx="559333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5844872" y="116632"/>
            <a:ext cx="3024336" cy="179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«Навстречу универсиаде»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Открытие.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100 чел.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148" name="Picture 4" descr="C:\Users\tatarinova\Desktop\i42tnrs3Jt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32856"/>
            <a:ext cx="4032448" cy="453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tatarinova\Desktop\5B2A00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58" y="3789039"/>
            <a:ext cx="4422715" cy="288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078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6516216" y="332656"/>
            <a:ext cx="230425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Утро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начинается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 зарядки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160 чел.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tatarinova\Desktop\GssrchJOx_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53743"/>
            <a:ext cx="5976664" cy="361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tatarinova\Desktop\O8y73DXLvL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188640"/>
            <a:ext cx="6300192" cy="343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 bwMode="auto">
          <a:xfrm>
            <a:off x="144016" y="3933056"/>
            <a:ext cx="284380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Марафон здоровья «Осень – 2018»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19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atarinova\Desktop\rto_Fzpnn3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36912"/>
            <a:ext cx="6826635" cy="40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107504" y="4070564"/>
            <a:ext cx="2160240" cy="245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FF0000"/>
                </a:solidFill>
              </a:rPr>
              <a:t>Квест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</a:t>
            </a:r>
            <a:r>
              <a:rPr lang="ru-RU" sz="2800" dirty="0">
                <a:solidFill>
                  <a:srgbClr val="FF0000"/>
                </a:solidFill>
              </a:rPr>
              <a:t>Осенний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марафон»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70 чел.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123" name="Picture 3" descr="C:\Users\tatarinova\Desktop\-yHtm53OHB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1331"/>
            <a:ext cx="5184576" cy="340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5436095" y="260648"/>
            <a:ext cx="3586275" cy="16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Марафон здоровья «Осень – 2018»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572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5652120" y="260648"/>
            <a:ext cx="3312368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Международный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День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Здоровья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400 чел.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124" name="Picture 4" descr="C:\Users\tatarinova\Desktop\фоты на отчет\день здоровья НТБ\7K4A79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83" y="4221088"/>
            <a:ext cx="323624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tatarinova\Desktop\фоты на отчет\день здоровья НТБ\7K4A78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527569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tatarinova\Desktop\фоты на отчет\день здоровья НТБ\7K4A77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2941695"/>
            <a:ext cx="5057214" cy="379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711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atarinova\Desktop\фоты на отчет\отчет по игре\ag6aYb3faa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636264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tatarinova\Desktop\фоты на отчет\отчет по игре\qvKBtPYjKB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5635"/>
            <a:ext cx="2870353" cy="270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tatarinova\Desktop\фоты на отчет\отчет по игре\q84blhDB99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404" y="3341401"/>
            <a:ext cx="4428083" cy="337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6588224" y="620688"/>
            <a:ext cx="2246436" cy="222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Спортивная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игра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«Большие гонки»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32 чел.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744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tatarinova\Desktop\рабочая\Дни здоровья 2018\5 инфопалатка Здоровье для всех\фото\KrLlea8ua9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8773"/>
            <a:ext cx="5040560" cy="44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tatarinova\Desktop\рабочая\Дни здоровья 2018\5 инфопалатка Здоровье для всех\фото\czTNoIFbRk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" r="6673" b="459"/>
          <a:stretch/>
        </p:blipFill>
        <p:spPr bwMode="auto">
          <a:xfrm>
            <a:off x="575880" y="4029825"/>
            <a:ext cx="2916000" cy="263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5235668" y="168773"/>
            <a:ext cx="3872836" cy="214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FF0000"/>
                </a:solidFill>
              </a:rPr>
              <a:t>Инфопалатка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«Здоровье </a:t>
            </a:r>
            <a:r>
              <a:rPr lang="ru-RU" sz="2800" dirty="0">
                <a:solidFill>
                  <a:srgbClr val="FF0000"/>
                </a:solidFill>
              </a:rPr>
              <a:t>для всех</a:t>
            </a:r>
            <a:r>
              <a:rPr lang="ru-RU" sz="2800" dirty="0" smtClean="0">
                <a:solidFill>
                  <a:srgbClr val="FF0000"/>
                </a:solidFill>
              </a:rPr>
              <a:t>» </a:t>
            </a:r>
          </a:p>
          <a:p>
            <a:pPr algn="ctr"/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132 чел.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172" name="Picture 4" descr="C:\Users\tatarinova\Desktop\рабочая\Дни здоровья 2018\5 инфопалатка Здоровье для всех\фото\TQy05DZhyf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524" y="2313320"/>
            <a:ext cx="5024964" cy="433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828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333140" y="1916832"/>
            <a:ext cx="7127292" cy="4110475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Координация </a:t>
            </a: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деятельности волонтерской студенческой организации «Стиль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Жизни».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Взаимодействие с учреждениями – социальными партнерами ТПУ, поиск новых социальных партнеров.</a:t>
            </a: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Организация и проведение тематических 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акций</a:t>
            </a: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Взаимодействие с подразделениями ТПУ по направлениям деятельности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  <a:p>
            <a:pPr marL="457200" indent="-457200" algn="just" defTabSz="1083655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Участие во Всероссийских, региональных, городских мероприятиях по общественно-значимой и волонтерской деятельности</a:t>
            </a: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60182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Организационная деятельность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12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87624" y="1628800"/>
            <a:ext cx="7127292" cy="4418252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П. 1</a:t>
            </a: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Координация работы </a:t>
            </a: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волонтерской студенческой организации «Стиль 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Жизни» в рамках проектной деятельности: 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«Марафон здоровья»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«Адаптация первокурсников»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«Стоп ВИЧ/СПИД!»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«Х.В.О.СТ»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Экофест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«Зеленые дни в ТПУ»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Шефство над ветеранами ВОВ </a:t>
            </a: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60182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Организационная деятельность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79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5319464" y="313414"/>
            <a:ext cx="3861048" cy="138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Проект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«Марафон здоровья»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149" name="Picture 5" descr="C:\Users\tatarinova\Desktop\k3CcOwIvUZ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222604" cy="348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tatarinova\Desktop\iyohPKSagh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861048"/>
            <a:ext cx="344412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atarinova\Desktop\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35924"/>
            <a:ext cx="5157192" cy="399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801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525686" y="745462"/>
            <a:ext cx="3038202" cy="138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Проект «Адаптация первокурсников»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tatarinova\Desktop\рабочая\ПРОЕКТЫ\АДАПТАЦИЯ ПЕРВОКУРСНИКОВ\2 Декада профилактики алкоголизма 8-12окт18\алкашка палатки\IMG_20181011_1802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518" y="3789040"/>
            <a:ext cx="3356970" cy="289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tatarinova\Desktop\рабочая\ПРОЕКТЫ\АДАПТАЦИЯ ПЕРВОКУРСНИКОВ\3 Декада по курению 21-30нояб18\курение отчет\GzIq0b01r9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8639"/>
            <a:ext cx="4592762" cy="344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tatarinova\Desktop\рабочая\ПРОЕКТЫ\АДАПТАЦИЯ ПЕРВОКУРСНИКОВ\3 Декада по курению 21-30нояб18\курение отчет\28OGBavu3DY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46" y="2780928"/>
            <a:ext cx="5209326" cy="390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430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5641434" y="4581128"/>
            <a:ext cx="3398242" cy="138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Проект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«Стоп ВИЧ/СПИД!»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tatarinova\Desktop\fy3Ey0uSeq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358" y="188640"/>
            <a:ext cx="420113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tatarinova\Desktop\AZBqt_fuN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9" y="3078739"/>
            <a:ext cx="5491262" cy="366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tatarinova\Desktop\KGViJtc2GH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43" y="173130"/>
            <a:ext cx="4163333" cy="277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393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:\Users\tatarinova\Desktop\хвост фоты\Sd9mETqplk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21" y="3017785"/>
            <a:ext cx="3935514" cy="365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227039" y="620688"/>
            <a:ext cx="3038202" cy="138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Проект «Х.В.О.С.Т.»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43" name="Picture 3" descr="C:\Users\tatarinova\Desktop\хвост фоты\9DnQLpGeKq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913" y="3573016"/>
            <a:ext cx="4574825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tatarinova\Desktop\хвост фоты\-xujd8VE5z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241" y="189475"/>
            <a:ext cx="5664860" cy="318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196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tatarinova\Desktop\фоты на отчет\экофестиваль май18\rtEgZBWnT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19" y="3140968"/>
            <a:ext cx="531647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6013592" y="188640"/>
            <a:ext cx="295616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err="1" smtClean="0">
                <a:solidFill>
                  <a:srgbClr val="FF0000"/>
                </a:solidFill>
              </a:rPr>
              <a:t>Экофест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«Зеленые дни в ТПУ»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120 чел.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Users\tatarinova\Desktop\фоты на отчет\экофестиваль май18\RdUU2z-BBv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61881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tatarinova\Desktop\фоты на отчет\экофестиваль май18\FHO_9VutAl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336037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651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165646" y="476672"/>
            <a:ext cx="3038202" cy="138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Помощь ветеранам ВОВ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2292" name="Picture 4" descr="C:\Users\tatarinova\Desktop\фоты на отчет\наша бабуля)\kOiDIoyR0D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505" y="260647"/>
            <a:ext cx="5421983" cy="374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tatarinova\Desktop\фоты на отчет\наша бабуля)\oyMraphLxW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2" b="14419"/>
          <a:stretch/>
        </p:blipFill>
        <p:spPr bwMode="auto">
          <a:xfrm>
            <a:off x="166100" y="2967340"/>
            <a:ext cx="5342004" cy="367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5926286" y="4778980"/>
            <a:ext cx="3038202" cy="138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3 подшефных 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8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261132" y="1726147"/>
            <a:ext cx="7127292" cy="4295141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П. 2</a:t>
            </a: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Взаимодействие </a:t>
            </a: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с учреждениями – социальными партнерами ТПУ, поиск новых социальных 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партнеров: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ТОБО Фонд «Сибирь-СПИД-Помощь»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Фонд "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Томск-</a:t>
            </a:r>
            <a:r>
              <a:rPr lang="ru-RU" altLang="ru-RU" sz="1600" b="1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АнтиСПИД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»</a:t>
            </a:r>
            <a:endParaRPr lang="ru-RU" altLang="ru-RU" sz="16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ОГБУЗ «Центр медицинской профилактики»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ОГАУЗ «Томская областная клиническая больница»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Управление по контролю за оборотом наркотиков по УМВД России по Томской области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ОГБУЗ «Томский областной наркологический диспансер»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ОГБУЗ «Томский фтизиопульмонологический медицинский центр»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НИИ психического здоровья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Комитет общественной безопасности администрации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г. Томска</a:t>
            </a: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60182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Организационная деятельность</a:t>
            </a: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22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tatarinova\Desktop\фоты на отчет\день здоровья НТБ\7K4A79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6" y="116632"/>
            <a:ext cx="4062477" cy="307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612" y="5805264"/>
            <a:ext cx="395172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Calibri"/>
              </a:rPr>
              <a:t>Социальные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Calibri"/>
              </a:rPr>
              <a:t>партнеры</a:t>
            </a:r>
          </a:p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Calibri"/>
              </a:rPr>
              <a:t>- организации </a:t>
            </a:r>
            <a:endParaRPr lang="ru-RU" sz="2800" b="1" dirty="0">
              <a:solidFill>
                <a:srgbClr val="FF0000"/>
              </a:solidFill>
              <a:latin typeface="Times New Roman"/>
              <a:ea typeface="Calibri"/>
            </a:endParaRPr>
          </a:p>
        </p:txBody>
      </p:sp>
      <p:pic>
        <p:nvPicPr>
          <p:cNvPr id="9219" name="Picture 3" descr="C:\Users\tatarinova\Desktop\4DYATLmu0M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182" y="116632"/>
            <a:ext cx="4606314" cy="316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tatarinova\Desktop\рабочая\Дни здоровья 2018\5 инфопалатка Здоровье для всех\фото\TQy05DZhyf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99066"/>
            <a:ext cx="3960440" cy="341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tatarinova\Desktop\VfuPJM6w-v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79" y="3717032"/>
            <a:ext cx="4475117" cy="298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0367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C:\Users\tatarinova\Desktop\фоты на отчет\отчет по кроссу\zA_U0kJ9zt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640"/>
            <a:ext cx="403244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3"/>
          <p:cNvSpPr txBox="1">
            <a:spLocks/>
          </p:cNvSpPr>
          <p:nvPr/>
        </p:nvSpPr>
        <p:spPr bwMode="auto">
          <a:xfrm>
            <a:off x="4913784" y="188640"/>
            <a:ext cx="2376264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</a:rPr>
              <a:t>СПОО «Свой подход»</a:t>
            </a:r>
          </a:p>
        </p:txBody>
      </p:sp>
      <p:sp>
        <p:nvSpPr>
          <p:cNvPr id="17" name="Заголовок 3"/>
          <p:cNvSpPr txBox="1">
            <a:spLocks/>
          </p:cNvSpPr>
          <p:nvPr/>
        </p:nvSpPr>
        <p:spPr bwMode="auto">
          <a:xfrm>
            <a:off x="179512" y="4653136"/>
            <a:ext cx="381642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Социальные партнеры - студенческие клубы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1267" name="Picture 3" descr="C:\Users\tatarinova\Desktop\jfwdFLGjvd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8112"/>
            <a:ext cx="4712133" cy="356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tatarinova\Desktop\фоты на отчет\экофестиваль май18\RdUU2z-BBv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45388"/>
            <a:ext cx="4824537" cy="32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3"/>
          <p:cNvSpPr txBox="1">
            <a:spLocks/>
          </p:cNvSpPr>
          <p:nvPr/>
        </p:nvSpPr>
        <p:spPr bwMode="auto">
          <a:xfrm>
            <a:off x="7740352" y="3501008"/>
            <a:ext cx="1142320" cy="34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ЧГК ТПУ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 bwMode="auto">
          <a:xfrm>
            <a:off x="179512" y="116632"/>
            <a:ext cx="410445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1" tIns="45690" rIns="91381" bIns="45690" numCol="1" anchor="b" anchorCtr="0" compatLnSpc="1">
            <a:prstTxWarp prst="textNoShape">
              <a:avLst/>
            </a:prstTxWarp>
          </a:bodyPr>
          <a:lstStyle>
            <a:lvl1pPr algn="l" defTabSz="912454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912454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541828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1083655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625483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2167311" algn="ctr" defTabSz="912454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</a:rPr>
              <a:t>Студенческая дружина «Тимуровцы»</a:t>
            </a:r>
          </a:p>
        </p:txBody>
      </p:sp>
    </p:spTree>
    <p:extLst>
      <p:ext uri="{BB962C8B-B14F-4D97-AF65-F5344CB8AC3E}">
        <p14:creationId xmlns:p14="http://schemas.microsoft.com/office/powerpoint/2010/main" val="908115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187624" y="1556792"/>
            <a:ext cx="7127292" cy="4479807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П. 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3</a:t>
            </a: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Организация и проведение тематических 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акций: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Всероссийская акция «Стоп ВИЧ/СПИД»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Всероссийская </a:t>
            </a: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акция «Россия, тестируйся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!»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Не зависеть – ради жизни!</a:t>
            </a: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Нет – наркотикам!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«Друзей в беде не бросают»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«Хвостатые выходные»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Акция по сбору макулатуры</a:t>
            </a: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60182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Организационная деятельность</a:t>
            </a: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32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tatarinova\Documents\Татаринова\2017\осень\Декада по ВИЧ СПИД\1.12.17...Всемирный День борьбы со СПИД\BYR6e2-o6-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56515"/>
            <a:ext cx="4176464" cy="278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tatarinova\Documents\Татаринова\2017\осень\Декада по ВИЧ СПИД\30.11.17...акция СТОП ВИЧ СПИД\ogqN7IteNd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46" y="371101"/>
            <a:ext cx="4417012" cy="331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tatarinova\Documents\Татаринова\2018\весна\2 ЗОЖ\2...Декада по наркомании 05.03.-23.03.18\акция 15.03.2018\котики против наркотиков\Gp8xtNU9--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14" y="3814692"/>
            <a:ext cx="3908738" cy="292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tatarinova\Documents\Татаринова\2017\осень\Декада по ВИЧ СПИД\22-30.11.17...экспресс-тестирование\xlLWn2iInF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690" y="188641"/>
            <a:ext cx="3848733" cy="349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944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tatarinova\Desktop\рабочая\ПРОЕКТЫ\ХВОСТ\ДОГ ХАУС хвостатые выходные осень2018\Kmn4elcxaQ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382" y="188640"/>
            <a:ext cx="3602106" cy="480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tatarinova\Desktop\рабочая\ПРОЕКТЫ\ХВОСТ\ДИАНА хвостатые выходные осень 2018\IMG_1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645024"/>
            <a:ext cx="4527928" cy="301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tatarinova\Desktop\рабочая\ПРОЕКТЫ\ХВОСТ\ДИАНА хвостатые выходные осень 2018\IMG_14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5" y="178184"/>
            <a:ext cx="4984235" cy="332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tatarinova\Desktop\рабочая\ПРОЕКТЫ\ХВОСТ\ДИАНА хвостатые выходные осень 2018\IMG_137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5" y="2798014"/>
            <a:ext cx="3456612" cy="386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090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tatarinova\Desktop\рабочая\ПРОЕКТЫ\ХВОСТ\сборы\новогодняя акция\В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720"/>
            <a:ext cx="5075287" cy="284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tatarinova\Desktop\рабочая\ПРОЕКТЫ\ХВОСТ\сборы\новогодняя акция\er_9euhR5N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4" y="3573016"/>
            <a:ext cx="3430362" cy="309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atarinova\Desktop\рабочая\ПРОЕКТЫ\ХВОСТ\сборы\новогодняя акция\IMG_20181203_1023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183348"/>
            <a:ext cx="3960440" cy="348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tatarinova\Desktop\рабочая\ПРОЕКТЫ\ХВОСТ\сборы\новогодняя акция\IMG_20181227_1338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5" y="164776"/>
            <a:ext cx="2939584" cy="323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tatarinova\Desktop\Cf7FLZkhJY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76" y="1591087"/>
            <a:ext cx="3203758" cy="315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93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p.userapi.com/sOBx8DYSNbHDN23Nb0ofMrcpIXd5M-BU2kNZJg/JCMItrTM6d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31196"/>
            <a:ext cx="3922693" cy="294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atarinova\Desktop\рабочая\ПРОЕКТЫ\ХВОСТ\сборы\новогодняя акция\фоты макулатура\Ynke39nlan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75792"/>
            <a:ext cx="3888432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pp.userapi.com/c846520/v846520409/1a397c/-qt6bUUEUF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94" y="160780"/>
            <a:ext cx="2883212" cy="384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tatarinova\Desktop\xsn7KjmQFq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504" y="3717032"/>
            <a:ext cx="459392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35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259632" y="1556792"/>
            <a:ext cx="7046149" cy="4479807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П. 4</a:t>
            </a:r>
            <a:endParaRPr lang="ru-RU" altLang="ru-RU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Взаимодействие </a:t>
            </a: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с подразделениями ТПУ по направлениям 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деятельности: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Инженерные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школы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Управление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проректора по режиму и безопасности 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Управление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проректора по финансово-экономическим и общим вопросам (Международный культурный центр, Отдел студенческих общежитий,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Санаторий-профилакторий, ССК "Спортивно-оздоровительный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центр", ЦСР, Управление эксплуатации объектов)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Управление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проректора по внешним связям (Отдел связей с общественностью)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Управление 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проректора по </a:t>
            </a:r>
            <a:r>
              <a:rPr lang="ru-RU" altLang="ru-RU" sz="16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цифровизации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(Центр цифровых образовательных технологий - НТБ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)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16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60182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Организационная деятельность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1523722" y="1340767"/>
            <a:ext cx="6096559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23" tIns="54161" rIns="108323" bIns="54161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1" name="Rectangle 32"/>
          <p:cNvSpPr txBox="1">
            <a:spLocks noChangeArrowheads="1"/>
          </p:cNvSpPr>
          <p:nvPr/>
        </p:nvSpPr>
        <p:spPr bwMode="auto">
          <a:xfrm>
            <a:off x="5943684" y="6069621"/>
            <a:ext cx="2743368" cy="7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243" tIns="34120" rIns="68243" bIns="34120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625475" indent="-239713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63613" indent="-192088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49375" indent="-192088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1733550" indent="-192088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1907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6479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1051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562350" indent="-192088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8064A2"/>
                </a:solidFill>
                <a:cs typeface="Arial" charset="0"/>
              </a:rPr>
              <a:t>                                             ЦСР </a:t>
            </a:r>
            <a:r>
              <a:rPr lang="ru-RU" altLang="ru-RU" sz="1200" b="1" dirty="0">
                <a:solidFill>
                  <a:srgbClr val="8064A2"/>
                </a:solidFill>
                <a:cs typeface="Arial" charset="0"/>
              </a:rPr>
              <a:t>ТПУ</a:t>
            </a:r>
            <a:endParaRPr lang="ru-RU" altLang="ru-RU" sz="1200" b="1" dirty="0">
              <a:solidFill>
                <a:srgbClr val="1F497D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40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/>
          <p:cNvSpPr>
            <a:spLocks noChangeArrowheads="1"/>
          </p:cNvSpPr>
          <p:nvPr/>
        </p:nvSpPr>
        <p:spPr bwMode="auto">
          <a:xfrm>
            <a:off x="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5" name="Group 34"/>
          <p:cNvGrpSpPr>
            <a:grpSpLocks noChangeAspect="1"/>
          </p:cNvGrpSpPr>
          <p:nvPr/>
        </p:nvGrpSpPr>
        <p:grpSpPr bwMode="auto">
          <a:xfrm>
            <a:off x="332631" y="6226403"/>
            <a:ext cx="309112" cy="409868"/>
            <a:chOff x="1099" y="205"/>
            <a:chExt cx="340" cy="340"/>
          </a:xfrm>
        </p:grpSpPr>
        <p:sp>
          <p:nvSpPr>
            <p:cNvPr id="2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6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259632" y="1880035"/>
            <a:ext cx="7127292" cy="414125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>
            <a:lvl1pPr marL="342900" indent="-342900"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П. 5</a:t>
            </a:r>
          </a:p>
          <a:p>
            <a:pPr marL="0" indent="0" algn="ctr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Участие </a:t>
            </a: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во Всероссийских, региональных, городских мероприятиях по общественно-значимой и волонтерской 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деятельности: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I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Х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областной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слет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волонтеров (ХВОСТ, Марафон)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Церемония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встречи огня XXIX Всемирной зимней универсиады в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Томске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Городской проект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"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Юный доброволец» 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Городской проект «Марафон здоровья» – 1 место</a:t>
            </a: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Форум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студенческого предпринимательства </a:t>
            </a:r>
            <a:endParaRPr lang="ru-RU" altLang="ru-RU" sz="18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Итоги Года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cs typeface="Arial" charset="0"/>
              </a:rPr>
              <a:t>Добровольцев </a:t>
            </a:r>
            <a:endParaRPr lang="ru-RU" altLang="ru-RU" sz="1800" b="1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 algn="just"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833208" y="6461572"/>
            <a:ext cx="310792" cy="414346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defTabSz="771525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defTabSz="771525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defTabSz="771525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defTabSz="771525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defTabSz="771525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078" name="Rectangle 29"/>
          <p:cNvSpPr>
            <a:spLocks noChangeArrowheads="1"/>
          </p:cNvSpPr>
          <p:nvPr/>
        </p:nvSpPr>
        <p:spPr bwMode="auto">
          <a:xfrm>
            <a:off x="-1681" y="2"/>
            <a:ext cx="532547" cy="6069621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323" tIns="54161" rIns="108323" bIns="54161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83655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079" name="Group 34"/>
          <p:cNvGrpSpPr>
            <a:grpSpLocks noChangeAspect="1"/>
          </p:cNvGrpSpPr>
          <p:nvPr/>
        </p:nvGrpSpPr>
        <p:grpSpPr bwMode="auto">
          <a:xfrm>
            <a:off x="330952" y="6226403"/>
            <a:ext cx="309112" cy="409868"/>
            <a:chOff x="1099" y="205"/>
            <a:chExt cx="340" cy="340"/>
          </a:xfrm>
        </p:grpSpPr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1099" y="326"/>
              <a:ext cx="342" cy="221"/>
            </a:xfrm>
            <a:custGeom>
              <a:avLst/>
              <a:gdLst>
                <a:gd name="T0" fmla="*/ 240 w 680"/>
                <a:gd name="T1" fmla="*/ 240 h 441"/>
                <a:gd name="T2" fmla="*/ 440 w 680"/>
                <a:gd name="T3" fmla="*/ 240 h 441"/>
                <a:gd name="T4" fmla="*/ 440 w 680"/>
                <a:gd name="T5" fmla="*/ 441 h 441"/>
                <a:gd name="T6" fmla="*/ 240 w 680"/>
                <a:gd name="T7" fmla="*/ 441 h 441"/>
                <a:gd name="T8" fmla="*/ 240 w 680"/>
                <a:gd name="T9" fmla="*/ 240 h 441"/>
                <a:gd name="T10" fmla="*/ 480 w 680"/>
                <a:gd name="T11" fmla="*/ 0 h 441"/>
                <a:gd name="T12" fmla="*/ 680 w 680"/>
                <a:gd name="T13" fmla="*/ 0 h 441"/>
                <a:gd name="T14" fmla="*/ 680 w 680"/>
                <a:gd name="T15" fmla="*/ 441 h 441"/>
                <a:gd name="T16" fmla="*/ 480 w 680"/>
                <a:gd name="T17" fmla="*/ 441 h 441"/>
                <a:gd name="T18" fmla="*/ 480 w 680"/>
                <a:gd name="T19" fmla="*/ 0 h 441"/>
                <a:gd name="T20" fmla="*/ 0 w 680"/>
                <a:gd name="T21" fmla="*/ 0 h 441"/>
                <a:gd name="T22" fmla="*/ 200 w 680"/>
                <a:gd name="T23" fmla="*/ 0 h 441"/>
                <a:gd name="T24" fmla="*/ 200 w 680"/>
                <a:gd name="T25" fmla="*/ 441 h 441"/>
                <a:gd name="T26" fmla="*/ 0 w 680"/>
                <a:gd name="T27" fmla="*/ 441 h 441"/>
                <a:gd name="T28" fmla="*/ 0 w 680"/>
                <a:gd name="T2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84" name="Freeform 39"/>
            <p:cNvSpPr>
              <a:spLocks noEditPoints="1"/>
            </p:cNvSpPr>
            <p:nvPr/>
          </p:nvSpPr>
          <p:spPr bwMode="auto">
            <a:xfrm>
              <a:off x="1099" y="205"/>
              <a:ext cx="340" cy="220"/>
            </a:xfrm>
            <a:custGeom>
              <a:avLst/>
              <a:gdLst>
                <a:gd name="T0" fmla="*/ 1 w 680"/>
                <a:gd name="T1" fmla="*/ 0 h 441"/>
                <a:gd name="T2" fmla="*/ 1 w 680"/>
                <a:gd name="T3" fmla="*/ 0 h 441"/>
                <a:gd name="T4" fmla="*/ 1 w 680"/>
                <a:gd name="T5" fmla="*/ 0 h 441"/>
                <a:gd name="T6" fmla="*/ 1 w 680"/>
                <a:gd name="T7" fmla="*/ 0 h 441"/>
                <a:gd name="T8" fmla="*/ 1 w 680"/>
                <a:gd name="T9" fmla="*/ 0 h 441"/>
                <a:gd name="T10" fmla="*/ 1 w 680"/>
                <a:gd name="T11" fmla="*/ 0 h 441"/>
                <a:gd name="T12" fmla="*/ 1 w 680"/>
                <a:gd name="T13" fmla="*/ 0 h 441"/>
                <a:gd name="T14" fmla="*/ 1 w 680"/>
                <a:gd name="T15" fmla="*/ 0 h 441"/>
                <a:gd name="T16" fmla="*/ 1 w 680"/>
                <a:gd name="T17" fmla="*/ 0 h 441"/>
                <a:gd name="T18" fmla="*/ 1 w 680"/>
                <a:gd name="T19" fmla="*/ 0 h 441"/>
                <a:gd name="T20" fmla="*/ 0 w 680"/>
                <a:gd name="T21" fmla="*/ 0 h 441"/>
                <a:gd name="T22" fmla="*/ 1 w 680"/>
                <a:gd name="T23" fmla="*/ 0 h 441"/>
                <a:gd name="T24" fmla="*/ 1 w 680"/>
                <a:gd name="T25" fmla="*/ 0 h 441"/>
                <a:gd name="T26" fmla="*/ 0 w 680"/>
                <a:gd name="T27" fmla="*/ 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78488" y="620688"/>
            <a:ext cx="7127293" cy="60182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square" lIns="108323" tIns="54161" rIns="108323" bIns="54161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Организационная деятельность</a:t>
            </a:r>
          </a:p>
        </p:txBody>
      </p:sp>
      <p:grpSp>
        <p:nvGrpSpPr>
          <p:cNvPr id="3094" name="Группа 8"/>
          <p:cNvGrpSpPr>
            <a:grpSpLocks noChangeAspect="1"/>
          </p:cNvGrpSpPr>
          <p:nvPr/>
        </p:nvGrpSpPr>
        <p:grpSpPr bwMode="auto">
          <a:xfrm>
            <a:off x="332631" y="6226401"/>
            <a:ext cx="1330525" cy="412107"/>
            <a:chOff x="543276" y="545242"/>
            <a:chExt cx="1816737" cy="422585"/>
          </a:xfrm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1036457" y="565913"/>
              <a:ext cx="1323556" cy="401914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08365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09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2" cy="221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08365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8" name="Freeform 39"/>
              <p:cNvSpPr>
                <a:spLocks noChangeAspect="1"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1 w 680"/>
                  <a:gd name="T1" fmla="*/ 0 h 441"/>
                  <a:gd name="T2" fmla="*/ 1 w 680"/>
                  <a:gd name="T3" fmla="*/ 0 h 441"/>
                  <a:gd name="T4" fmla="*/ 1 w 680"/>
                  <a:gd name="T5" fmla="*/ 0 h 441"/>
                  <a:gd name="T6" fmla="*/ 1 w 680"/>
                  <a:gd name="T7" fmla="*/ 0 h 441"/>
                  <a:gd name="T8" fmla="*/ 1 w 680"/>
                  <a:gd name="T9" fmla="*/ 0 h 441"/>
                  <a:gd name="T10" fmla="*/ 1 w 680"/>
                  <a:gd name="T11" fmla="*/ 0 h 441"/>
                  <a:gd name="T12" fmla="*/ 1 w 680"/>
                  <a:gd name="T13" fmla="*/ 0 h 441"/>
                  <a:gd name="T14" fmla="*/ 1 w 680"/>
                  <a:gd name="T15" fmla="*/ 0 h 441"/>
                  <a:gd name="T16" fmla="*/ 1 w 680"/>
                  <a:gd name="T17" fmla="*/ 0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defTabSz="1083655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325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449">
        <p:blinds dir="vert"/>
      </p:transition>
    </mc:Choice>
    <mc:Fallback xmlns="">
      <p:transition spd="slow" advTm="11449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tatarinova\Desktop\tSUJ6DNBFs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75" y="3298086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tatarinova\Desktop\YDb3cwVu55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75" y="188640"/>
            <a:ext cx="4020121" cy="301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tatarinova\Desktop\w8sPtE5e3u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90520"/>
            <a:ext cx="3660081" cy="317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tatarinova\Desktop\волонтерим фото\y1Pq3w6Dcm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848" y="99001"/>
            <a:ext cx="3976640" cy="319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864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tatarinova\Desktop\1VnW1fLfwG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50731"/>
            <a:ext cx="6383355" cy="35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tatarinova\Desktop\hw_vyA2TwG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555831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tatarinova\Desktop\волонтерим фото\MdTK2t6ipj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750" y="188640"/>
            <a:ext cx="3085385" cy="385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780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28" y="531309"/>
            <a:ext cx="7040070" cy="54645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541" name="Group 27"/>
          <p:cNvGrpSpPr>
            <a:grpSpLocks noChangeAspect="1"/>
          </p:cNvGrpSpPr>
          <p:nvPr/>
        </p:nvGrpSpPr>
        <p:grpSpPr bwMode="auto">
          <a:xfrm>
            <a:off x="228500" y="303190"/>
            <a:ext cx="2748408" cy="1343828"/>
            <a:chOff x="363" y="562"/>
            <a:chExt cx="1768" cy="648"/>
          </a:xfrm>
        </p:grpSpPr>
        <p:sp>
          <p:nvSpPr>
            <p:cNvPr id="65542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43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algn="l" eaLnBrk="0" hangingPunct="0"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defTabSz="1083655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5544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45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46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1083655"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407900" y="3733777"/>
            <a:ext cx="218883" cy="386409"/>
          </a:xfrm>
          <a:prstGeom prst="rect">
            <a:avLst/>
          </a:prstGeom>
          <a:noFill/>
        </p:spPr>
        <p:txBody>
          <a:bodyPr wrap="none" lIns="108351" tIns="54176" rIns="108351" bIns="54176" rtlCol="0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166" y="2311490"/>
            <a:ext cx="4114894" cy="971185"/>
          </a:xfrm>
          <a:prstGeom prst="rect">
            <a:avLst/>
          </a:prstGeom>
          <a:noFill/>
        </p:spPr>
        <p:txBody>
          <a:bodyPr wrap="square" lIns="108351" tIns="54176" rIns="108351" bIns="54176" rtlCol="0">
            <a:spAutoFit/>
          </a:bodyPr>
          <a:lstStyle/>
          <a:p>
            <a:pPr algn="ctr" defTabSz="1083655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648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2816</TotalTime>
  <Words>968</Words>
  <Application>Microsoft Office PowerPoint</Application>
  <PresentationFormat>Экран (4:3)</PresentationFormat>
  <Paragraphs>254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121</dc:creator>
  <cp:lastModifiedBy>Olga L. Tatarinova</cp:lastModifiedBy>
  <cp:revision>231</cp:revision>
  <cp:lastPrinted>2016-11-16T05:50:11Z</cp:lastPrinted>
  <dcterms:created xsi:type="dcterms:W3CDTF">2016-11-16T02:59:43Z</dcterms:created>
  <dcterms:modified xsi:type="dcterms:W3CDTF">2019-03-19T07:30:32Z</dcterms:modified>
</cp:coreProperties>
</file>